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5"/>
  </p:notesMasterIdLst>
  <p:sldIdLst>
    <p:sldId id="256" r:id="rId2"/>
    <p:sldId id="316" r:id="rId3"/>
    <p:sldId id="257" r:id="rId4"/>
    <p:sldId id="259" r:id="rId5"/>
    <p:sldId id="261" r:id="rId6"/>
    <p:sldId id="258" r:id="rId7"/>
    <p:sldId id="322" r:id="rId8"/>
    <p:sldId id="302" r:id="rId9"/>
    <p:sldId id="317" r:id="rId10"/>
    <p:sldId id="324" r:id="rId11"/>
    <p:sldId id="318" r:id="rId12"/>
    <p:sldId id="320" r:id="rId13"/>
    <p:sldId id="329" r:id="rId14"/>
    <p:sldId id="319" r:id="rId15"/>
    <p:sldId id="323" r:id="rId16"/>
    <p:sldId id="330" r:id="rId17"/>
    <p:sldId id="326" r:id="rId18"/>
    <p:sldId id="331" r:id="rId19"/>
    <p:sldId id="327" r:id="rId20"/>
    <p:sldId id="298" r:id="rId21"/>
    <p:sldId id="332" r:id="rId22"/>
    <p:sldId id="300" r:id="rId23"/>
    <p:sldId id="281" r:id="rId2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56" d="100"/>
          <a:sy n="56" d="100"/>
        </p:scale>
        <p:origin x="100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115DA-83C9-4F7C-B110-8878C3CBAAE7}" type="datetimeFigureOut">
              <a:rPr lang="nl-NL" smtClean="0"/>
              <a:t>14-3-2022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0AEC3-1DF8-4D79-B24C-0C24916660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48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https://www.youtube.com/watch?v=DX0OF-E0L5o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0AEC3-1DF8-4D79-B24C-0C249166608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377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https://www.youtube.com/watch?v=DX0OF-E0L5o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0AEC3-1DF8-4D79-B24C-0C249166608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2958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0AEC3-1DF8-4D79-B24C-0C249166608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377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30AEC3-1DF8-4D79-B24C-0C249166608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9797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5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85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78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4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69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4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8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0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9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9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6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6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D3xHmcvwH4?feature=oembe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tGNvQf8it8?start=175&amp;feature=oembed" TargetMode="Externa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X0OF-E0L5o?feature=oembed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BCCE43-E342-4D79-825C-F105769C5F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0350" y="541964"/>
            <a:ext cx="4768938" cy="3818667"/>
          </a:xfrm>
        </p:spPr>
        <p:txBody>
          <a:bodyPr>
            <a:normAutofit/>
          </a:bodyPr>
          <a:lstStyle/>
          <a:p>
            <a:pPr algn="l"/>
            <a:r>
              <a:rPr lang="nl-NL" sz="4200"/>
              <a:t>Microbiologie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6075FE6-5D46-406B-9A4C-401E68908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350" y="4700659"/>
            <a:ext cx="4334664" cy="1604222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Les 4: Groei van bacteriën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Person using microscope">
            <a:extLst>
              <a:ext uri="{FF2B5EF4-FFF2-40B4-BE49-F238E27FC236}">
                <a16:creationId xmlns:a16="http://schemas.microsoft.com/office/drawing/2014/main" id="{78A08EC0-E516-4207-9B0B-7F44D3CA90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78" r="36029"/>
          <a:stretch/>
        </p:blipFill>
        <p:spPr>
          <a:xfrm>
            <a:off x="6222420" y="541964"/>
            <a:ext cx="5309759" cy="578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30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F9B1B-2266-44A6-B26C-149A9AF2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79" y="114300"/>
            <a:ext cx="10536865" cy="1801257"/>
          </a:xfrm>
        </p:spPr>
        <p:txBody>
          <a:bodyPr/>
          <a:lstStyle/>
          <a:p>
            <a:pPr algn="ctr"/>
            <a:r>
              <a:rPr lang="nl-NL" dirty="0"/>
              <a:t>Wat is een virus?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CB8307-AB8B-4EBE-806F-5ED076B7D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20187"/>
            <a:ext cx="9906000" cy="4024424"/>
          </a:xfrm>
        </p:spPr>
        <p:txBody>
          <a:bodyPr/>
          <a:lstStyle/>
          <a:p>
            <a:endParaRPr lang="nl-NL" dirty="0">
              <a:ea typeface="+mn-lt"/>
              <a:cs typeface="+mn-lt"/>
            </a:endParaRPr>
          </a:p>
          <a:p>
            <a:endParaRPr lang="nl-NL" dirty="0"/>
          </a:p>
        </p:txBody>
      </p:sp>
      <p:pic>
        <p:nvPicPr>
          <p:cNvPr id="4098" name="Picture 2" descr="Masken dämmen die Sars-CoV-2-Übertragung durch die Luft ein | BR24">
            <a:extLst>
              <a:ext uri="{FF2B5EF4-FFF2-40B4-BE49-F238E27FC236}">
                <a16:creationId xmlns:a16="http://schemas.microsoft.com/office/drawing/2014/main" id="{24122FD1-7EFD-4004-9263-9C9428DB95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8" b="5290"/>
          <a:stretch/>
        </p:blipFill>
        <p:spPr bwMode="auto">
          <a:xfrm>
            <a:off x="613941" y="1451103"/>
            <a:ext cx="10797540" cy="468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471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1D8699-067D-4768-9F87-3E302B379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0E4EF05-9B7C-4945-9AB1-E7E1EACED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2" y="584791"/>
            <a:ext cx="9932896" cy="1148665"/>
          </a:xfrm>
        </p:spPr>
        <p:txBody>
          <a:bodyPr>
            <a:normAutofit/>
          </a:bodyPr>
          <a:lstStyle/>
          <a:p>
            <a:r>
              <a:rPr lang="nl-NL" dirty="0"/>
              <a:t>Eenvoudig organisme of niet?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9745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313983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5950BAB-F521-4A52-A263-D10578977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85530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087726-EFA7-48B6-8527-80902BB55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14436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972B62-9819-493C-A305-2C04A2D43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5AD746-5F09-44C5-B1AD-BAE5858F6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2" y="2023336"/>
            <a:ext cx="9932896" cy="4153626"/>
          </a:xfrm>
        </p:spPr>
        <p:txBody>
          <a:bodyPr anchor="ctr">
            <a:normAutofit/>
          </a:bodyPr>
          <a:lstStyle/>
          <a:p>
            <a:r>
              <a:rPr lang="nl-NL" dirty="0"/>
              <a:t>Eenvoudig organisme op de overgang tussen levende en niet-levende natuur </a:t>
            </a:r>
          </a:p>
          <a:p>
            <a:r>
              <a:rPr lang="nl-NL" dirty="0"/>
              <a:t>Of genetisch materiaal omhult door beschermende eiwitmantel</a:t>
            </a:r>
          </a:p>
          <a:p>
            <a:endParaRPr lang="nl-NL" dirty="0"/>
          </a:p>
          <a:p>
            <a:r>
              <a:rPr lang="nl-NL" dirty="0"/>
              <a:t>Voor vermeerdering afhankelijk van andere organismen</a:t>
            </a:r>
          </a:p>
          <a:p>
            <a:r>
              <a:rPr lang="nl-NL" dirty="0"/>
              <a:t>Ze hebben een gastheer nodig</a:t>
            </a:r>
          </a:p>
          <a:p>
            <a:r>
              <a:rPr lang="nl-NL" dirty="0"/>
              <a:t>Hebben niet de kenmerkende bouw van een levende cel</a:t>
            </a:r>
          </a:p>
        </p:txBody>
      </p:sp>
    </p:spTree>
    <p:extLst>
      <p:ext uri="{BB962C8B-B14F-4D97-AF65-F5344CB8AC3E}">
        <p14:creationId xmlns:p14="http://schemas.microsoft.com/office/powerpoint/2010/main" val="23036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B78D151-52A1-46B3-8374-570DA802E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12B206-25E9-4F8B-AED7-8353BA62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49100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142A6D3-8DB2-4EE4-B19A-4C40D070F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0990" y="4849100"/>
            <a:ext cx="2366826" cy="20089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D73BD45-87D9-44BD-8E6F-A575FFD9C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2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849099"/>
            <a:ext cx="3027816" cy="100445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65ACBDC4-FE71-4EB2-97AF-ED18EDC0C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320" y="4836813"/>
            <a:ext cx="9144000" cy="1043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i="1" kern="1200" cap="all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Bacterie</a:t>
            </a:r>
            <a:r>
              <a:rPr lang="en-US" sz="4000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vs. virus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855C87C-8325-4EDF-A61E-BA5A6537A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549"/>
            <a:ext cx="5989320" cy="4596803"/>
          </a:xfrm>
          <a:prstGeom prst="rect">
            <a:avLst/>
          </a:prstGeom>
        </p:spPr>
      </p:pic>
      <p:pic>
        <p:nvPicPr>
          <p:cNvPr id="4" name="Picture 2" descr="Frontiers | Antivirals Against Coronaviruses: Candidate Drugs for SARS-CoV-2  Treatment? | Microbiology">
            <a:extLst>
              <a:ext uri="{FF2B5EF4-FFF2-40B4-BE49-F238E27FC236}">
                <a16:creationId xmlns:a16="http://schemas.microsoft.com/office/drawing/2014/main" id="{B3337EA2-458E-4F44-AAB9-64FB30E26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1987" y="194765"/>
            <a:ext cx="5990013" cy="40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178E38C-83CD-4BC6-893D-662EF9BFA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602477" y="4849098"/>
            <a:ext cx="339224" cy="20089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965CFDB-63A4-4033-A10B-8444138F6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2420" y="4849097"/>
            <a:ext cx="3309580" cy="138214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20C24F7C-ED56-4B25-9381-0D17544CB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872" y="5858313"/>
            <a:ext cx="9932896" cy="69532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nl-NL" dirty="0"/>
              <a:t>Ga ze kort in een tweetal met elkaar vergelijken</a:t>
            </a:r>
          </a:p>
        </p:txBody>
      </p:sp>
    </p:spTree>
    <p:extLst>
      <p:ext uri="{BB962C8B-B14F-4D97-AF65-F5344CB8AC3E}">
        <p14:creationId xmlns:p14="http://schemas.microsoft.com/office/powerpoint/2010/main" val="93015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BF2AF-F1C2-478E-AE50-7054BF7FB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0FDE1D-E770-444B-9844-7D136847F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Kun je een virus zien als een levend organisme? Geef twee argumenten waarom wel of niet</a:t>
            </a:r>
          </a:p>
          <a:p>
            <a:endParaRPr lang="nl-NL" dirty="0"/>
          </a:p>
          <a:p>
            <a:r>
              <a:rPr lang="nl-NL" b="1" dirty="0"/>
              <a:t>Denken	</a:t>
            </a:r>
            <a:r>
              <a:rPr lang="nl-NL" dirty="0"/>
              <a:t>Schrijf in 2 minuten voor jezelf een antwoord op</a:t>
            </a:r>
            <a:endParaRPr lang="nl-NL" b="1" dirty="0"/>
          </a:p>
          <a:p>
            <a:r>
              <a:rPr lang="nl-NL" b="1" dirty="0"/>
              <a:t>Delen 	</a:t>
            </a:r>
            <a:r>
              <a:rPr lang="nl-NL" dirty="0"/>
              <a:t>Bespreek 2 minuten in tweetallen, vorm samen een conclusie</a:t>
            </a:r>
            <a:endParaRPr lang="nl-NL" b="1" dirty="0"/>
          </a:p>
          <a:p>
            <a:r>
              <a:rPr lang="nl-NL" b="1" dirty="0"/>
              <a:t>Uitwisselen	</a:t>
            </a:r>
            <a:r>
              <a:rPr lang="nl-NL" dirty="0"/>
              <a:t>Klassikaal de conclusie bespreken  </a:t>
            </a:r>
            <a:endParaRPr lang="nl-NL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734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B78D151-52A1-46B3-8374-570DA802E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1EB451-F499-43B4-9915-779B2F9C7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0" y="533401"/>
            <a:ext cx="6709410" cy="1685972"/>
          </a:xfrm>
        </p:spPr>
        <p:txBody>
          <a:bodyPr>
            <a:normAutofit/>
          </a:bodyPr>
          <a:lstStyle/>
          <a:p>
            <a:r>
              <a:rPr lang="nl-NL" dirty="0"/>
              <a:t>Bouw van een virus</a:t>
            </a:r>
          </a:p>
        </p:txBody>
      </p:sp>
      <p:sp>
        <p:nvSpPr>
          <p:cNvPr id="75" name="Rectangle 23">
            <a:extLst>
              <a:ext uri="{FF2B5EF4-FFF2-40B4-BE49-F238E27FC236}">
                <a16:creationId xmlns:a16="http://schemas.microsoft.com/office/drawing/2014/main" id="{6C745475-F6E1-4944-B2F1-A82F3444F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8942"/>
            <a:ext cx="4135478" cy="6895884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  <a:gd name="connsiteX0" fmla="*/ 2023235 w 6699211"/>
              <a:gd name="connsiteY0" fmla="*/ 0 h 6869951"/>
              <a:gd name="connsiteX1" fmla="*/ 6699211 w 6699211"/>
              <a:gd name="connsiteY1" fmla="*/ 11953 h 6869951"/>
              <a:gd name="connsiteX2" fmla="*/ 6699211 w 6699211"/>
              <a:gd name="connsiteY2" fmla="*/ 6869951 h 6869951"/>
              <a:gd name="connsiteX3" fmla="*/ 0 w 6699211"/>
              <a:gd name="connsiteY3" fmla="*/ 6856303 h 6869951"/>
              <a:gd name="connsiteX4" fmla="*/ 2023235 w 6699211"/>
              <a:gd name="connsiteY4" fmla="*/ 0 h 6869951"/>
              <a:gd name="connsiteX0" fmla="*/ 2702995 w 6699211"/>
              <a:gd name="connsiteY0" fmla="*/ 42638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702995 w 6699211"/>
              <a:gd name="connsiteY4" fmla="*/ 42638 h 6857998"/>
              <a:gd name="connsiteX0" fmla="*/ 2323794 w 6699211"/>
              <a:gd name="connsiteY0" fmla="*/ 54619 h 6857998"/>
              <a:gd name="connsiteX1" fmla="*/ 6699211 w 6699211"/>
              <a:gd name="connsiteY1" fmla="*/ 0 h 6857998"/>
              <a:gd name="connsiteX2" fmla="*/ 6699211 w 6699211"/>
              <a:gd name="connsiteY2" fmla="*/ 6857998 h 6857998"/>
              <a:gd name="connsiteX3" fmla="*/ 0 w 6699211"/>
              <a:gd name="connsiteY3" fmla="*/ 6844350 h 6857998"/>
              <a:gd name="connsiteX4" fmla="*/ 2323794 w 6699211"/>
              <a:gd name="connsiteY4" fmla="*/ 54619 h 6857998"/>
              <a:gd name="connsiteX0" fmla="*/ 2323794 w 6699211"/>
              <a:gd name="connsiteY0" fmla="*/ 18674 h 6822053"/>
              <a:gd name="connsiteX1" fmla="*/ 6699211 w 6699211"/>
              <a:gd name="connsiteY1" fmla="*/ 0 h 6822053"/>
              <a:gd name="connsiteX2" fmla="*/ 6699211 w 6699211"/>
              <a:gd name="connsiteY2" fmla="*/ 6822053 h 6822053"/>
              <a:gd name="connsiteX3" fmla="*/ 0 w 6699211"/>
              <a:gd name="connsiteY3" fmla="*/ 6808405 h 6822053"/>
              <a:gd name="connsiteX4" fmla="*/ 2323794 w 6699211"/>
              <a:gd name="connsiteY4" fmla="*/ 18674 h 6822053"/>
              <a:gd name="connsiteX0" fmla="*/ 3105369 w 7480786"/>
              <a:gd name="connsiteY0" fmla="*/ 18674 h 6822053"/>
              <a:gd name="connsiteX1" fmla="*/ 7480786 w 7480786"/>
              <a:gd name="connsiteY1" fmla="*/ 0 h 6822053"/>
              <a:gd name="connsiteX2" fmla="*/ 7480786 w 7480786"/>
              <a:gd name="connsiteY2" fmla="*/ 6822053 h 6822053"/>
              <a:gd name="connsiteX3" fmla="*/ 0 w 7480786"/>
              <a:gd name="connsiteY3" fmla="*/ 6820387 h 6822053"/>
              <a:gd name="connsiteX4" fmla="*/ 3105369 w 7480786"/>
              <a:gd name="connsiteY4" fmla="*/ 18674 h 6822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80786" h="6822053">
                <a:moveTo>
                  <a:pt x="3105369" y="18674"/>
                </a:moveTo>
                <a:lnTo>
                  <a:pt x="7480786" y="0"/>
                </a:lnTo>
                <a:lnTo>
                  <a:pt x="7480786" y="6822053"/>
                </a:lnTo>
                <a:lnTo>
                  <a:pt x="0" y="6820387"/>
                </a:lnTo>
                <a:lnTo>
                  <a:pt x="3105369" y="186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Ebola — A Growing Threat? | NEJM">
            <a:extLst>
              <a:ext uri="{FF2B5EF4-FFF2-40B4-BE49-F238E27FC236}">
                <a16:creationId xmlns:a16="http://schemas.microsoft.com/office/drawing/2014/main" id="{A86C7B6B-8B14-47EC-AE81-530C39AE6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8944"/>
            <a:ext cx="4789170" cy="368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2F61726-9292-4844-9EBF-341051AAF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244996"/>
            <a:ext cx="4651744" cy="26130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Frontiers | Antivirals Against Coronaviruses: Candidate Drugs for SARS-CoV-2  Treatment? | Microbiology">
            <a:extLst>
              <a:ext uri="{FF2B5EF4-FFF2-40B4-BE49-F238E27FC236}">
                <a16:creationId xmlns:a16="http://schemas.microsoft.com/office/drawing/2014/main" id="{5190BC85-5DB6-4E0C-B5E0-B06DE4AB1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48" y="3668716"/>
            <a:ext cx="4789170" cy="326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BAFEDE-4667-468E-8380-D36D9EE4A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1988820"/>
            <a:ext cx="6879232" cy="4766309"/>
          </a:xfrm>
        </p:spPr>
        <p:txBody>
          <a:bodyPr>
            <a:normAutofit/>
          </a:bodyPr>
          <a:lstStyle/>
          <a:p>
            <a:r>
              <a:rPr lang="nl-NL" b="1" dirty="0"/>
              <a:t>Nucleïnezuur</a:t>
            </a:r>
            <a:r>
              <a:rPr lang="nl-NL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nl-NL" sz="2200" dirty="0">
                <a:sym typeface="Wingdings" panose="05000000000000000000" pitchFamily="2" charset="2"/>
              </a:rPr>
              <a:t>Het erfelijk materiaal (DNA of RNA)</a:t>
            </a:r>
            <a:endParaRPr lang="nl-NL" sz="2200" dirty="0"/>
          </a:p>
          <a:p>
            <a:r>
              <a:rPr lang="nl-NL" b="1" dirty="0" err="1"/>
              <a:t>Nucelocapside</a:t>
            </a:r>
            <a:endParaRPr lang="nl-NL" b="1" dirty="0">
              <a:sym typeface="Wingdings" panose="05000000000000000000" pitchFamily="2" charset="2"/>
            </a:endParaRPr>
          </a:p>
          <a:p>
            <a:pPr lvl="1"/>
            <a:r>
              <a:rPr lang="nl-NL" sz="2400" dirty="0">
                <a:sym typeface="Wingdings" panose="05000000000000000000" pitchFamily="2" charset="2"/>
              </a:rPr>
              <a:t>Eiwitmantel, beschermt en bevorderd aanhechting oppervlak</a:t>
            </a:r>
            <a:endParaRPr lang="nl-NL" sz="2400" dirty="0"/>
          </a:p>
          <a:p>
            <a:r>
              <a:rPr lang="nl-NL" b="1" dirty="0"/>
              <a:t>Envelop</a:t>
            </a:r>
            <a:r>
              <a:rPr lang="nl-NL" dirty="0"/>
              <a:t> </a:t>
            </a:r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sz="2400" dirty="0">
                <a:sym typeface="Wingdings" panose="05000000000000000000" pitchFamily="2" charset="2"/>
              </a:rPr>
              <a:t>Membraan van lipoproteïnen (alleen bij dierlijke gastheer)</a:t>
            </a:r>
            <a:endParaRPr lang="nl-NL" sz="2400" dirty="0"/>
          </a:p>
          <a:p>
            <a:r>
              <a:rPr lang="nl-NL" b="1" dirty="0"/>
              <a:t>Spikes</a:t>
            </a:r>
            <a:r>
              <a:rPr lang="nl-NL" dirty="0"/>
              <a:t> </a:t>
            </a:r>
            <a:endParaRPr lang="nl-NL" dirty="0">
              <a:sym typeface="Wingdings" panose="05000000000000000000" pitchFamily="2" charset="2"/>
            </a:endParaRPr>
          </a:p>
          <a:p>
            <a:pPr lvl="1"/>
            <a:r>
              <a:rPr lang="nl-NL" sz="2400" dirty="0">
                <a:sym typeface="Wingdings" panose="05000000000000000000" pitchFamily="2" charset="2"/>
              </a:rPr>
              <a:t>Eiwitten op het membraan, kan binden aan receptoren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859051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1106ED-C143-476D-9B44-70C3F63C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Vermeerdering van een virus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69573F-A1C4-40E0-A2EC-B0A3F66AD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Virussen hebben een gastheercel nodig </a:t>
            </a:r>
          </a:p>
          <a:p>
            <a:pPr lvl="1"/>
            <a:r>
              <a:rPr lang="nl-NL" dirty="0"/>
              <a:t>Specifieke gastheer per virus </a:t>
            </a:r>
          </a:p>
          <a:p>
            <a:pPr lvl="1"/>
            <a:r>
              <a:rPr lang="nl-NL" dirty="0"/>
              <a:t>Kan dus bacterie, mens, hond, kat, plant, etc. zijn</a:t>
            </a:r>
          </a:p>
          <a:p>
            <a:endParaRPr lang="nl-NL" dirty="0"/>
          </a:p>
          <a:p>
            <a:r>
              <a:rPr lang="nl-NL" dirty="0"/>
              <a:t>Virussen kunnen van dieren op mensen overspringen, dat noemen we een zoönose </a:t>
            </a:r>
          </a:p>
        </p:txBody>
      </p:sp>
      <p:pic>
        <p:nvPicPr>
          <p:cNvPr id="4" name="Onlinemedia 3" title="CORONAVIRUS GEVAARLIJK VOOR (HUIS)DIEREN? #corona #virus #dieren">
            <a:hlinkClick r:id="" action="ppaction://media"/>
            <a:extLst>
              <a:ext uri="{FF2B5EF4-FFF2-40B4-BE49-F238E27FC236}">
                <a16:creationId xmlns:a16="http://schemas.microsoft.com/office/drawing/2014/main" id="{536FE344-9CF9-4E3E-88B5-DBCBF84527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65325" y="1656936"/>
            <a:ext cx="8261350" cy="466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7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BF2AF-F1C2-478E-AE50-7054BF7FB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0FDE1D-E770-444B-9844-7D136847F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wordt bedoelt met een gastheercel? Is dit voor elk virus gelijk? </a:t>
            </a:r>
          </a:p>
          <a:p>
            <a:r>
              <a:rPr lang="nl-NL" dirty="0"/>
              <a:t>Wat is de gastheercel voor SARS-Cov-2? </a:t>
            </a:r>
          </a:p>
          <a:p>
            <a:endParaRPr lang="nl-NL" dirty="0"/>
          </a:p>
          <a:p>
            <a:r>
              <a:rPr lang="nl-NL" b="1" dirty="0"/>
              <a:t>Denken	</a:t>
            </a:r>
            <a:r>
              <a:rPr lang="nl-NL" dirty="0"/>
              <a:t>Schrijf in 2 minuten voor jezelf een antwoord op</a:t>
            </a:r>
            <a:endParaRPr lang="nl-NL" b="1" dirty="0"/>
          </a:p>
          <a:p>
            <a:r>
              <a:rPr lang="nl-NL" b="1" dirty="0"/>
              <a:t>Delen 	</a:t>
            </a:r>
            <a:r>
              <a:rPr lang="nl-NL" dirty="0"/>
              <a:t>Bespreek 2 minuten in tweetallen, vorm samen een conclusie</a:t>
            </a:r>
            <a:endParaRPr lang="nl-NL" b="1" dirty="0"/>
          </a:p>
          <a:p>
            <a:r>
              <a:rPr lang="nl-NL" b="1" dirty="0"/>
              <a:t>Uitwisselen	</a:t>
            </a:r>
            <a:r>
              <a:rPr lang="nl-NL" dirty="0"/>
              <a:t>Klassikaal de conclusie bespreken  </a:t>
            </a:r>
            <a:endParaRPr lang="nl-NL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63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E3BA06-F004-4231-A4BD-3B2EBA34B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Vermeerdering van een virus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6447CB-935B-4BDE-B011-248175DD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90" y="1657350"/>
            <a:ext cx="10214610" cy="4667249"/>
          </a:xfrm>
        </p:spPr>
        <p:txBody>
          <a:bodyPr>
            <a:normAutofit lnSpcReduction="10000"/>
          </a:bodyPr>
          <a:lstStyle/>
          <a:p>
            <a:r>
              <a:rPr lang="nl-NL" dirty="0"/>
              <a:t>Binnendringen bij gastheer</a:t>
            </a:r>
          </a:p>
          <a:p>
            <a:r>
              <a:rPr lang="nl-NL" dirty="0"/>
              <a:t>Spike bindt aan receptor</a:t>
            </a:r>
          </a:p>
          <a:p>
            <a:r>
              <a:rPr lang="nl-NL" dirty="0"/>
              <a:t>Virus dringt de gastheercel binnen</a:t>
            </a:r>
          </a:p>
          <a:p>
            <a:r>
              <a:rPr lang="nl-NL" dirty="0"/>
              <a:t>Eenmaal binnen neemt virus de controle over</a:t>
            </a:r>
          </a:p>
          <a:p>
            <a:pPr lvl="1"/>
            <a:r>
              <a:rPr lang="nl-NL" dirty="0"/>
              <a:t>Schakelt DNA gastheer uit</a:t>
            </a:r>
          </a:p>
          <a:p>
            <a:pPr lvl="1"/>
            <a:r>
              <a:rPr lang="nl-NL" dirty="0"/>
              <a:t>Zorgt voor vermeerdering eigen genetisch materiaal</a:t>
            </a:r>
          </a:p>
          <a:p>
            <a:pPr lvl="1"/>
            <a:r>
              <a:rPr lang="nl-NL" dirty="0"/>
              <a:t>Ribosomen gastheer maken viruseiwitten</a:t>
            </a:r>
          </a:p>
          <a:p>
            <a:pPr lvl="1"/>
            <a:r>
              <a:rPr lang="nl-NL" dirty="0" err="1"/>
              <a:t>Golgi-apparaat</a:t>
            </a:r>
            <a:r>
              <a:rPr lang="nl-NL" dirty="0"/>
              <a:t> zet de virussen in elkaar</a:t>
            </a:r>
          </a:p>
          <a:p>
            <a:r>
              <a:rPr lang="nl-NL" dirty="0"/>
              <a:t>Proces herhaalt tot de cel vol is en </a:t>
            </a:r>
            <a:r>
              <a:rPr lang="nl-NL" dirty="0" err="1"/>
              <a:t>lyseert</a:t>
            </a:r>
            <a:r>
              <a:rPr lang="nl-NL" dirty="0"/>
              <a:t> (afsterft)</a:t>
            </a:r>
          </a:p>
          <a:p>
            <a:endParaRPr lang="nl-NL" dirty="0"/>
          </a:p>
          <a:p>
            <a:r>
              <a:rPr lang="nl-NL" dirty="0"/>
              <a:t>Dit noemen we de </a:t>
            </a:r>
            <a:r>
              <a:rPr lang="nl-NL" b="1" dirty="0"/>
              <a:t>lytische cyclus</a:t>
            </a:r>
            <a:r>
              <a:rPr lang="nl-NL" dirty="0"/>
              <a:t>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2B96C34-FB19-4AD0-A502-5B8EFD426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522" y="2009554"/>
            <a:ext cx="4904539" cy="34854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D901E87-DEE0-429D-8883-B2FE5C9A6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244" y="1915557"/>
            <a:ext cx="4917957" cy="363997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3D992F4-5967-4728-BBF6-098B0D933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244" y="1961945"/>
            <a:ext cx="4854667" cy="3485402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1474BBF5-68CD-4327-B1E2-8FA49229B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3244" y="2015427"/>
            <a:ext cx="4965810" cy="3573526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0947406-C9FC-4402-B12C-BD8864C208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0353" y="2009554"/>
            <a:ext cx="4917957" cy="3580924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808EB766-F454-458E-979D-8919981CFF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2499" y="2015427"/>
            <a:ext cx="5020467" cy="3587711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AC212444-FED4-4C66-8B31-09F526C5CF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9609" y="2010879"/>
            <a:ext cx="4992034" cy="352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67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5BF2AF-F1C2-478E-AE50-7054BF7FB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Vraag: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D0FDE1D-E770-444B-9844-7D136847F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Welke celorganellen van de gastheercel zijn betrokken bij de lytische cyclus? </a:t>
            </a:r>
          </a:p>
          <a:p>
            <a:r>
              <a:rPr lang="nl-NL" dirty="0"/>
              <a:t>Waarom noemen we het lytische cyclus? </a:t>
            </a:r>
          </a:p>
          <a:p>
            <a:endParaRPr lang="nl-NL" dirty="0"/>
          </a:p>
          <a:p>
            <a:r>
              <a:rPr lang="nl-NL" b="1" dirty="0"/>
              <a:t>Denken	</a:t>
            </a:r>
            <a:r>
              <a:rPr lang="nl-NL" dirty="0"/>
              <a:t>Schrijf in 2 minuten voor jezelf een antwoord op</a:t>
            </a:r>
            <a:endParaRPr lang="nl-NL" b="1" dirty="0"/>
          </a:p>
          <a:p>
            <a:r>
              <a:rPr lang="nl-NL" b="1" dirty="0"/>
              <a:t>Delen 	</a:t>
            </a:r>
            <a:r>
              <a:rPr lang="nl-NL" dirty="0"/>
              <a:t>Bespreek 2 minuten in tweetallen, vorm samen een conclusie</a:t>
            </a:r>
            <a:endParaRPr lang="nl-NL" b="1" dirty="0"/>
          </a:p>
          <a:p>
            <a:r>
              <a:rPr lang="nl-NL" b="1" dirty="0"/>
              <a:t>Uitwisselen	</a:t>
            </a:r>
            <a:r>
              <a:rPr lang="nl-NL" dirty="0"/>
              <a:t>Klassikaal de conclusie bespreken  </a:t>
            </a:r>
            <a:endParaRPr lang="nl-NL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970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5D7914-0432-4003-BE89-1C78591D6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6" y="533400"/>
            <a:ext cx="4529138" cy="1671639"/>
          </a:xfrm>
        </p:spPr>
        <p:txBody>
          <a:bodyPr>
            <a:normAutofit/>
          </a:bodyPr>
          <a:lstStyle/>
          <a:p>
            <a:r>
              <a:rPr lang="nl-NL" dirty="0" err="1"/>
              <a:t>Vacineren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397274-53CD-4777-9295-BE4B00FDC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205038"/>
            <a:ext cx="4405314" cy="4119561"/>
          </a:xfrm>
        </p:spPr>
        <p:txBody>
          <a:bodyPr>
            <a:normAutofit/>
          </a:bodyPr>
          <a:lstStyle/>
          <a:p>
            <a:r>
              <a:rPr lang="nl-NL" dirty="0"/>
              <a:t>Dood of verzwakt virus </a:t>
            </a:r>
          </a:p>
          <a:p>
            <a:r>
              <a:rPr lang="nl-NL" dirty="0"/>
              <a:t>Zet ons immuunsysteem aan het werk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30398" y="-1"/>
            <a:ext cx="2559923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1874503-FE8B-408C-ABAF-2B72BAC2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741182" y="0"/>
            <a:ext cx="725518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oe werken vaccins? - Laat je vaccineren">
            <a:extLst>
              <a:ext uri="{FF2B5EF4-FFF2-40B4-BE49-F238E27FC236}">
                <a16:creationId xmlns:a16="http://schemas.microsoft.com/office/drawing/2014/main" id="{52A03894-3E46-413B-8362-069C90C5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9240" y="1312163"/>
            <a:ext cx="6309361" cy="378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nlinemedia 3" title="Hoe maak je een vaccin?">
            <a:hlinkClick r:id="" action="ppaction://media"/>
            <a:extLst>
              <a:ext uri="{FF2B5EF4-FFF2-40B4-BE49-F238E27FC236}">
                <a16:creationId xmlns:a16="http://schemas.microsoft.com/office/drawing/2014/main" id="{7886F11A-147B-4509-98AB-3E99C0FB0A1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31892" y="1671637"/>
            <a:ext cx="8091624" cy="45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58F0E9-5BBB-4732-ABD8-9B2EB3225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6" y="533400"/>
            <a:ext cx="4529138" cy="1671639"/>
          </a:xfrm>
        </p:spPr>
        <p:txBody>
          <a:bodyPr>
            <a:normAutofit/>
          </a:bodyPr>
          <a:lstStyle/>
          <a:p>
            <a:r>
              <a:rPr lang="nl-NL" dirty="0"/>
              <a:t>Even herhalen…: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9FF105-8DA0-41F0-AA37-87EF2DDDB7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205038"/>
            <a:ext cx="4405314" cy="4119561"/>
          </a:xfrm>
        </p:spPr>
        <p:txBody>
          <a:bodyPr>
            <a:normAutofit/>
          </a:bodyPr>
          <a:lstStyle/>
          <a:p>
            <a:r>
              <a:rPr lang="nl-NL" dirty="0"/>
              <a:t>Vorige week hebben we het gehad over de factoren voor groei. Wat weet je nog van de verschillende factoren? </a:t>
            </a:r>
          </a:p>
          <a:p>
            <a:r>
              <a:rPr lang="nl-NL" dirty="0"/>
              <a:t>Je mag ook antwoorden van anderen beoordelen door er het sterren te geven. Zo kunnen we de best kloppende samenvatting gaan maken!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30398" y="-1"/>
            <a:ext cx="2559923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1874503-FE8B-408C-ABAF-2B72BAC2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741182" y="0"/>
            <a:ext cx="725518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QR-code voor deze padlet">
            <a:extLst>
              <a:ext uri="{FF2B5EF4-FFF2-40B4-BE49-F238E27FC236}">
                <a16:creationId xmlns:a16="http://schemas.microsoft.com/office/drawing/2014/main" id="{20541D1F-B7DE-48B6-97D9-ACFB09A2A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647700"/>
            <a:ext cx="55626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45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8176A-9A91-4196-9EF9-2444A634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"/>
            <a:ext cx="9906000" cy="1339702"/>
          </a:xfrm>
        </p:spPr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728728-B7DD-43B6-8E2D-D92978F1E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339703"/>
            <a:ext cx="9906000" cy="51461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Wat: 		</a:t>
            </a:r>
            <a:r>
              <a:rPr lang="nl-NL" dirty="0"/>
              <a:t>Maak een stripverhaal zoals we net hebben besproken over de manier 		waarop een virus de cel binnendringt en de gastheer besmet</a:t>
            </a: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Hoe: 		</a:t>
            </a:r>
            <a:r>
              <a:rPr lang="nl-NL" dirty="0"/>
              <a:t>Zelfstandig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Tijd: 		</a:t>
            </a:r>
            <a:r>
              <a:rPr lang="nl-NL" dirty="0"/>
              <a:t>20 minuten </a:t>
            </a:r>
            <a:endParaRPr lang="nl-NL" b="1" dirty="0"/>
          </a:p>
          <a:p>
            <a:pPr marL="0" indent="0">
              <a:buNone/>
            </a:pPr>
            <a:r>
              <a:rPr lang="nl-NL" b="1" dirty="0"/>
              <a:t>Hulp?:  		</a:t>
            </a:r>
            <a:r>
              <a:rPr lang="nl-NL" dirty="0"/>
              <a:t>Aantekeningen van de les, je boek blz. 250</a:t>
            </a:r>
          </a:p>
        </p:txBody>
      </p:sp>
    </p:spTree>
    <p:extLst>
      <p:ext uri="{BB962C8B-B14F-4D97-AF65-F5344CB8AC3E}">
        <p14:creationId xmlns:p14="http://schemas.microsoft.com/office/powerpoint/2010/main" val="1159836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2171661-0838-4942-A149-8C1B78926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49307C-DB24-4BEC-A48A-F0C68A6E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6" y="533400"/>
            <a:ext cx="4529138" cy="1671639"/>
          </a:xfrm>
        </p:spPr>
        <p:txBody>
          <a:bodyPr>
            <a:normAutofit/>
          </a:bodyPr>
          <a:lstStyle/>
          <a:p>
            <a:r>
              <a:rPr lang="nl-NL" dirty="0"/>
              <a:t>Feedback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789113-2D12-48D9-9365-F382F1AA4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900" y="2205038"/>
            <a:ext cx="4405314" cy="41195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Je krijgt een post-it. Schrijf hierop voor mij een tip en een top over mijn manier van lesgeven. Wat vinden jullie dat ik al goed doe en wat zou ik nog meer kunnen doen?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04A404-AF1E-4EC9-AF7D-46C68BFCE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430398" y="-1"/>
            <a:ext cx="2559923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1874503-FE8B-408C-ABAF-2B72BAC2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741182" y="0"/>
            <a:ext cx="725518" cy="685799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CE73E9AF-3269-4F2D-9109-2B6FC9A21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647700"/>
            <a:ext cx="55626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45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412F2-4FFE-4FCF-A014-15C81B34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Data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3785E1-E31B-4A85-98E0-B4BC87BAB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>
                <a:highlight>
                  <a:srgbClr val="FFFF00"/>
                </a:highlight>
              </a:rPr>
              <a:t>Volgende week: </a:t>
            </a:r>
            <a:r>
              <a:rPr lang="nl-NL" dirty="0">
                <a:highlight>
                  <a:srgbClr val="FFFF00"/>
                </a:highlight>
              </a:rPr>
              <a:t>22 maart Presentaties bacteriën</a:t>
            </a:r>
          </a:p>
          <a:p>
            <a:pPr lvl="1"/>
            <a:r>
              <a:rPr lang="nl-NL" dirty="0"/>
              <a:t>Martijn &amp; Martijn 	Salmonella </a:t>
            </a:r>
            <a:r>
              <a:rPr lang="nl-NL" dirty="0" err="1"/>
              <a:t>typhi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Vivian &amp; Andries 	Staphylococcus aureus </a:t>
            </a:r>
          </a:p>
          <a:p>
            <a:pPr lvl="1"/>
            <a:r>
              <a:rPr lang="nl-NL" dirty="0"/>
              <a:t>Silvia 		Listeria monocytogenes </a:t>
            </a:r>
          </a:p>
          <a:p>
            <a:pPr lvl="1"/>
            <a:r>
              <a:rPr lang="nl-NL" dirty="0"/>
              <a:t>Sander 		Pseudomonas aeruginosa </a:t>
            </a:r>
          </a:p>
          <a:p>
            <a:pPr lvl="1"/>
            <a:r>
              <a:rPr lang="nl-NL" dirty="0"/>
              <a:t>Wout 		Bacillus </a:t>
            </a:r>
            <a:r>
              <a:rPr lang="nl-NL" dirty="0" err="1"/>
              <a:t>cereus</a:t>
            </a:r>
            <a:r>
              <a:rPr lang="nl-NL" dirty="0"/>
              <a:t> </a:t>
            </a:r>
          </a:p>
          <a:p>
            <a:pPr lvl="1"/>
            <a:r>
              <a:rPr lang="nl-NL" dirty="0"/>
              <a:t>Thys 		Escherichia coli </a:t>
            </a:r>
          </a:p>
          <a:p>
            <a:pPr lvl="1"/>
            <a:r>
              <a:rPr lang="nl-NL" dirty="0"/>
              <a:t>Robin &amp; Sven 	</a:t>
            </a:r>
            <a:r>
              <a:rPr lang="nl-NL" dirty="0" err="1"/>
              <a:t>Serratia</a:t>
            </a:r>
            <a:r>
              <a:rPr lang="nl-NL" dirty="0"/>
              <a:t> </a:t>
            </a:r>
            <a:r>
              <a:rPr lang="nl-NL" dirty="0" err="1"/>
              <a:t>marcescens</a:t>
            </a:r>
            <a:r>
              <a:rPr lang="nl-NL" dirty="0"/>
              <a:t> </a:t>
            </a:r>
          </a:p>
          <a:p>
            <a:pPr lvl="1"/>
            <a:endParaRPr lang="nl-NL" dirty="0">
              <a:highlight>
                <a:srgbClr val="00FF00"/>
              </a:highlight>
            </a:endParaRPr>
          </a:p>
          <a:p>
            <a:r>
              <a:rPr lang="nl-NL" dirty="0">
                <a:highlight>
                  <a:srgbClr val="00FF00"/>
                </a:highlight>
              </a:rPr>
              <a:t>5 april Toets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263686F-6664-4379-9ED5-0B1F3E35E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46D8041-26D5-4FBE-A663-DEF51D87D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Serratia marcescens </a:t>
            </a: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2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F7B06-A5FE-4BE1-B283-9D462A1AF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8E4484-C33D-4B85-96D8-D172EBE90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Morgen tijdens de praktijk…. </a:t>
            </a:r>
          </a:p>
          <a:p>
            <a:r>
              <a:rPr lang="nl-NL" dirty="0"/>
              <a:t>Experiment 6 voorbereiden en neem je petrischaal van luchtonderzoek van huis mee</a:t>
            </a:r>
          </a:p>
          <a:p>
            <a:pPr lvl="1"/>
            <a:r>
              <a:rPr lang="nl-NL" dirty="0">
                <a:solidFill>
                  <a:srgbClr val="FF0000"/>
                </a:solidFill>
              </a:rPr>
              <a:t>Denk om je voorbereiding!!</a:t>
            </a:r>
          </a:p>
          <a:p>
            <a:endParaRPr lang="nl-NL" dirty="0"/>
          </a:p>
          <a:p>
            <a:r>
              <a:rPr lang="nl-NL" b="1" dirty="0"/>
              <a:t>Volgende week: 	</a:t>
            </a:r>
            <a:r>
              <a:rPr lang="nl-NL" dirty="0"/>
              <a:t>Presentaties!!!</a:t>
            </a:r>
          </a:p>
          <a:p>
            <a:endParaRPr lang="nl-NL" dirty="0"/>
          </a:p>
          <a:p>
            <a:endParaRPr lang="nl-NL" dirty="0"/>
          </a:p>
          <a:p>
            <a:pPr marL="0" indent="0" algn="ctr">
              <a:buNone/>
            </a:pPr>
            <a:r>
              <a:rPr lang="nl-NL" dirty="0"/>
              <a:t>Bedankt voor de les! </a:t>
            </a:r>
            <a:r>
              <a:rPr lang="nl-NL" dirty="0">
                <a:sym typeface="Wingdings" panose="05000000000000000000" pitchFamily="2" charset="2"/>
              </a:rPr>
              <a:t>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15003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02211D-D093-4069-A0ED-D6665649A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F55DEC02-4547-49C6-BA42-6C8B26FCB4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977327"/>
              </p:ext>
            </p:extLst>
          </p:nvPr>
        </p:nvGraphicFramePr>
        <p:xfrm>
          <a:off x="0" y="0"/>
          <a:ext cx="12192000" cy="7240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974">
                  <a:extLst>
                    <a:ext uri="{9D8B030D-6E8A-4147-A177-3AD203B41FA5}">
                      <a16:colId xmlns:a16="http://schemas.microsoft.com/office/drawing/2014/main" val="2426032127"/>
                    </a:ext>
                  </a:extLst>
                </a:gridCol>
                <a:gridCol w="1932466">
                  <a:extLst>
                    <a:ext uri="{9D8B030D-6E8A-4147-A177-3AD203B41FA5}">
                      <a16:colId xmlns:a16="http://schemas.microsoft.com/office/drawing/2014/main" val="3878283742"/>
                    </a:ext>
                  </a:extLst>
                </a:gridCol>
                <a:gridCol w="4391701">
                  <a:extLst>
                    <a:ext uri="{9D8B030D-6E8A-4147-A177-3AD203B41FA5}">
                      <a16:colId xmlns:a16="http://schemas.microsoft.com/office/drawing/2014/main" val="1747208183"/>
                    </a:ext>
                  </a:extLst>
                </a:gridCol>
                <a:gridCol w="2079199">
                  <a:extLst>
                    <a:ext uri="{9D8B030D-6E8A-4147-A177-3AD203B41FA5}">
                      <a16:colId xmlns:a16="http://schemas.microsoft.com/office/drawing/2014/main" val="3789626887"/>
                    </a:ext>
                  </a:extLst>
                </a:gridCol>
                <a:gridCol w="2215660">
                  <a:extLst>
                    <a:ext uri="{9D8B030D-6E8A-4147-A177-3AD203B41FA5}">
                      <a16:colId xmlns:a16="http://schemas.microsoft.com/office/drawing/2014/main" val="1220081353"/>
                    </a:ext>
                  </a:extLst>
                </a:gridCol>
              </a:tblGrid>
              <a:tr h="2744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 err="1">
                          <a:effectLst/>
                        </a:rPr>
                        <a:t>Weeknr</a:t>
                      </a:r>
                      <a:r>
                        <a:rPr lang="nl-NL" sz="1800" dirty="0">
                          <a:effectLst/>
                        </a:rPr>
                        <a:t>.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Lesweek 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Lesinhoud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Bijhorende leerdoelen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Lesmateriaal 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2693274773"/>
                  </a:ext>
                </a:extLst>
              </a:tr>
              <a:tr h="71315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6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Indeling van micro-organismen en het nut en schadelijkheid van micro-organismen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 + 2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Biologie voor analisten, hs.12, bl.236-237 + bl.243-244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3697779119"/>
                  </a:ext>
                </a:extLst>
              </a:tr>
              <a:tr h="566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7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2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Vermenigvuldiging, bouw en rangschikking van bacteriën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3 + 6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Biologie voor analisten, hs.12, bl.238-242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509563888"/>
                  </a:ext>
                </a:extLst>
              </a:tr>
              <a:tr h="128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8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-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Voorjaarsvakantie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51504"/>
                  </a:ext>
                </a:extLst>
              </a:tr>
              <a:tr h="566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9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3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Benodigde voedingsstoffen, reincultuur en bacteriekolonie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4 + 5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Biologie voor analisten, hs.13, bl.254-258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3113331629"/>
                  </a:ext>
                </a:extLst>
              </a:tr>
              <a:tr h="566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10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4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Factoren van invloed op groei, Groeicurve van bacteriën in een batchcultuur en groei meten op het lab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 7 + 8 + 9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Biologie voor analisten, hs.13 bl.258-264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1977126498"/>
                  </a:ext>
                </a:extLst>
              </a:tr>
              <a:tr h="5669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highlight>
                            <a:srgbClr val="FFFF00"/>
                          </a:highlight>
                        </a:rPr>
                        <a:t>11</a:t>
                      </a:r>
                      <a:endParaRPr lang="nl-NL" sz="180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highlight>
                            <a:srgbClr val="FFFF00"/>
                          </a:highlight>
                        </a:rPr>
                        <a:t>5</a:t>
                      </a:r>
                      <a:endParaRPr lang="nl-NL" sz="180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  <a:highlight>
                            <a:srgbClr val="FFFF00"/>
                          </a:highlight>
                        </a:rPr>
                        <a:t>De bouw van virussen</a:t>
                      </a:r>
                      <a:endParaRPr lang="nl-NL" sz="18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  <a:highlight>
                            <a:srgbClr val="FFFF00"/>
                          </a:highlight>
                        </a:rPr>
                        <a:t>10</a:t>
                      </a:r>
                      <a:endParaRPr lang="nl-NL" sz="180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  <a:highlight>
                            <a:srgbClr val="FFFF00"/>
                          </a:highlight>
                        </a:rPr>
                        <a:t>Biologie voor analisten, hs.12, bl.249-250 </a:t>
                      </a:r>
                      <a:endParaRPr lang="nl-NL" sz="180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540876750"/>
                  </a:ext>
                </a:extLst>
              </a:tr>
              <a:tr h="128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12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6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Presentaties bacteriën  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-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 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2913888297"/>
                  </a:ext>
                </a:extLst>
              </a:tr>
              <a:tr h="128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13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7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Uitloop, vragen, oefentoets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-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-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1858752232"/>
                  </a:ext>
                </a:extLst>
              </a:tr>
              <a:tr h="128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14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8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Toets 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-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-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3270499279"/>
                  </a:ext>
                </a:extLst>
              </a:tr>
              <a:tr h="128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15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9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Toetsbespreking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-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-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3141810277"/>
                  </a:ext>
                </a:extLst>
              </a:tr>
              <a:tr h="12818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16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Oogstweek 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>
                          <a:effectLst/>
                        </a:rPr>
                        <a:t>Herkansing toets </a:t>
                      </a:r>
                      <a:endParaRPr lang="nl-NL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-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800" dirty="0">
                          <a:effectLst/>
                        </a:rPr>
                        <a:t>-</a:t>
                      </a:r>
                      <a:endParaRPr lang="nl-N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884" marR="39884" marT="0" marB="0"/>
                </a:tc>
                <a:extLst>
                  <a:ext uri="{0D108BD9-81ED-4DB2-BD59-A6C34878D82A}">
                    <a16:rowId xmlns:a16="http://schemas.microsoft.com/office/drawing/2014/main" val="1481947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229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AECB6-3D03-411A-AD6B-AE4FF28A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DE9B75-D459-4FF9-9FE2-C10542F3D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87500"/>
            <a:ext cx="9906000" cy="5105400"/>
          </a:xfrm>
        </p:spPr>
        <p:txBody>
          <a:bodyPr>
            <a:normAutofit fontScale="92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</a:rPr>
              <a:t>De indeling van de verschillende micro-organismen benoemen en uitleggen wat de belangrijkste kenmerken zijn.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</a:rPr>
              <a:t>Toelichten wat het nut en de schadelijkheid van micro-organismen in het dagelijks leven zijn en van beide een voorbeeld geven.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</a:rPr>
              <a:t>De bouw en rangschikking van bacteriën benoemen. 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</a:rPr>
              <a:t>De verschillende voedingsstoffen noemen die bacteriën nodig hebben om te groeien.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</a:rPr>
              <a:t>Uitleggen wat een reincultuur en bacteriekolonie zijn, en dit in verband brengen met hoe bacteriën op het laboratorium worden gekweekt.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</a:rPr>
              <a:t>Benoemen hoe bacteriën zich vermenigvuldigen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</a:rPr>
              <a:t>Uitleggen welke factoren invloed hebben op de groei van bacteriën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</a:rPr>
              <a:t>De verschillende fasen van een groeicurve benoemen en hierbij een korte toelichting geven.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highlight>
                  <a:srgbClr val="00FF00"/>
                </a:highlight>
              </a:rPr>
              <a:t>Uitleggen hoe de groei van micro-organismen op het lab wordt gemeten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De bouw van een virus benoemen en uitleggen wat een virus is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0587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9AECB6-3D03-411A-AD6B-AE4FF28A5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DE9B75-D459-4FF9-9FE2-C10542F3D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87500"/>
            <a:ext cx="9906000" cy="5105400"/>
          </a:xfrm>
        </p:spPr>
        <p:txBody>
          <a:bodyPr>
            <a:normAutofit fontScale="92500" lnSpcReduction="20000"/>
          </a:bodyPr>
          <a:lstStyle/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De indeling van de verschillende micro-organismen benoemen en uitleggen wat de belangrijkste kenmerken zijn.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Toelichten wat het nut en de schadelijkheid van micro-organismen in het dagelijks leven zijn en van beide een voorbeeld geven.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De bouw en rangschikking van bacteriën benoemen. 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De verschillende voedingsstoffen noemen die bacteriën nodig hebben om te groeien.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Uitleggen wat een reincultuur en bacteriekolonie zijn, en dit in verband brengen met hoe bacteriën op het laboratorium worden gekweekt.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Benoemen hoe bacteriën zich vermenigvuldigen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Uitleggen welke factoren invloed hebben op de groei van bacteriën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De verschillende fasen van een groeicurve benoemen en hierbij een korte toelichting geven.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</a:rPr>
              <a:t>Uitleggen hoe de groei van micro-organismen op het lab wordt gemeten</a:t>
            </a:r>
          </a:p>
          <a:p>
            <a:pPr algn="l">
              <a:buFont typeface="+mj-lt"/>
              <a:buAutoNum type="arabicPeriod"/>
            </a:pPr>
            <a:r>
              <a:rPr lang="nl-NL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</a:rPr>
              <a:t>De bouw van een virus benoemen en uitleggen wat een virus is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7007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EDA7B-B42F-446D-8195-E9DC5FDD0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onderwerpen: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3FA0B15-0BE6-458F-BD14-51443ED02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>
                <a:solidFill>
                  <a:srgbClr val="333333"/>
                </a:solidFill>
              </a:rPr>
              <a:t>Wat is een virus? </a:t>
            </a:r>
          </a:p>
          <a:p>
            <a:r>
              <a:rPr lang="nl-NL" sz="2800" dirty="0">
                <a:solidFill>
                  <a:srgbClr val="333333"/>
                </a:solidFill>
              </a:rPr>
              <a:t>De bouw van virussen</a:t>
            </a:r>
          </a:p>
          <a:p>
            <a:r>
              <a:rPr lang="nl-NL" sz="2800" dirty="0">
                <a:solidFill>
                  <a:srgbClr val="333333"/>
                </a:solidFill>
              </a:rPr>
              <a:t>Vermeerdering van virussen</a:t>
            </a:r>
          </a:p>
          <a:p>
            <a:r>
              <a:rPr lang="nl-NL" sz="2800" dirty="0">
                <a:solidFill>
                  <a:srgbClr val="333333"/>
                </a:solidFill>
              </a:rPr>
              <a:t>Vaccineren</a:t>
            </a:r>
          </a:p>
          <a:p>
            <a:pPr marL="0" indent="0">
              <a:buNone/>
            </a:pPr>
            <a:endParaRPr lang="nl-NL" sz="2800" dirty="0">
              <a:solidFill>
                <a:srgbClr val="333333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6398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F1433-C99E-4FB9-93F8-A64601B29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660" y="468630"/>
            <a:ext cx="10012680" cy="1143000"/>
          </a:xfrm>
        </p:spPr>
        <p:txBody>
          <a:bodyPr/>
          <a:lstStyle/>
          <a:p>
            <a:r>
              <a:rPr lang="nl-NL" dirty="0"/>
              <a:t>Hoeveel virussen kennen we? 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5B540928-7427-4014-9FB3-DA022B796C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796392"/>
              </p:ext>
            </p:extLst>
          </p:nvPr>
        </p:nvGraphicFramePr>
        <p:xfrm>
          <a:off x="891540" y="1472565"/>
          <a:ext cx="1045845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9225">
                  <a:extLst>
                    <a:ext uri="{9D8B030D-6E8A-4147-A177-3AD203B41FA5}">
                      <a16:colId xmlns:a16="http://schemas.microsoft.com/office/drawing/2014/main" val="42966840"/>
                    </a:ext>
                  </a:extLst>
                </a:gridCol>
                <a:gridCol w="5229225">
                  <a:extLst>
                    <a:ext uri="{9D8B030D-6E8A-4147-A177-3AD203B41FA5}">
                      <a16:colId xmlns:a16="http://schemas.microsoft.com/office/drawing/2014/main" val="28778264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Ziekte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4143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Ebolavirus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Ebola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275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2800" dirty="0"/>
                        <a:t>Hepatitisvirus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Leverontsteking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100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/>
                        <a:t>Humaan immunodeficiëntievirus (HIV)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AIDS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426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/>
                        <a:t>Humaan Papillomavirus (HPV)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Baarmoederhalskanker of genitale wratten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789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/>
                        <a:t>Influenzavirus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Griep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569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/>
                        <a:t>Poliovirus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Kinderverlamming (polio)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457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 err="1"/>
                        <a:t>Rhinovirus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Verkoudheid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602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/>
                        <a:t>SARS-CoV-2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/>
                        <a:t>Covid19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6191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22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817523A-D1A4-4AA1-A06E-3E8AA7B4B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E9E526-05D2-4C66-8B99-CB7BC51F32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FBF9B1B-2266-44A6-B26C-149A9AF2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0"/>
            <a:ext cx="6602104" cy="1683871"/>
          </a:xfrm>
        </p:spPr>
        <p:txBody>
          <a:bodyPr>
            <a:normAutofit/>
          </a:bodyPr>
          <a:lstStyle/>
          <a:p>
            <a:r>
              <a:rPr lang="nl-NL" dirty="0"/>
              <a:t>Wat is een virus?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CB8307-AB8B-4EBE-806F-5ED076B7D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360428"/>
            <a:ext cx="5788629" cy="3673550"/>
          </a:xfrm>
        </p:spPr>
        <p:txBody>
          <a:bodyPr>
            <a:normAutofit/>
          </a:bodyPr>
          <a:lstStyle/>
          <a:p>
            <a:r>
              <a:rPr lang="nl-NL" dirty="0"/>
              <a:t>Virologie, de jongste tak van de microbiologie</a:t>
            </a:r>
          </a:p>
          <a:p>
            <a:pPr lvl="1"/>
            <a:r>
              <a:rPr lang="nl-NL" dirty="0">
                <a:ea typeface="+mn-lt"/>
                <a:cs typeface="+mn-lt"/>
              </a:rPr>
              <a:t>Sinds 1940</a:t>
            </a:r>
          </a:p>
          <a:p>
            <a:pPr lvl="1"/>
            <a:endParaRPr lang="nl-NL" dirty="0">
              <a:ea typeface="+mn-lt"/>
              <a:cs typeface="+mn-lt"/>
            </a:endParaRPr>
          </a:p>
          <a:p>
            <a:r>
              <a:rPr lang="nl-NL" dirty="0">
                <a:ea typeface="+mn-lt"/>
                <a:cs typeface="+mn-lt"/>
              </a:rPr>
              <a:t>Heel klein, namelijk 0,02-0,3 </a:t>
            </a:r>
            <a:r>
              <a:rPr lang="el-GR" i="0" dirty="0">
                <a:effectLst/>
              </a:rPr>
              <a:t>μ</a:t>
            </a:r>
            <a:r>
              <a:rPr lang="nl-NL" i="0" dirty="0">
                <a:effectLst/>
              </a:rPr>
              <a:t>m</a:t>
            </a:r>
            <a:endParaRPr lang="nl-NL" dirty="0">
              <a:ea typeface="+mn-lt"/>
              <a:cs typeface="+mn-lt"/>
            </a:endParaRPr>
          </a:p>
          <a:p>
            <a:pPr lvl="1"/>
            <a:r>
              <a:rPr lang="nl-NL" dirty="0"/>
              <a:t>Even vergelijken: Bacteriën zijn 0,2 tot 5 </a:t>
            </a:r>
            <a:r>
              <a:rPr lang="el-GR" i="0" dirty="0">
                <a:effectLst/>
              </a:rPr>
              <a:t>μ</a:t>
            </a:r>
            <a:r>
              <a:rPr lang="nl-NL" i="0" dirty="0">
                <a:effectLst/>
              </a:rPr>
              <a:t>m</a:t>
            </a:r>
          </a:p>
          <a:p>
            <a:endParaRPr lang="nl-NL" dirty="0">
              <a:ea typeface="+mn-lt"/>
              <a:cs typeface="+mn-lt"/>
            </a:endParaRPr>
          </a:p>
          <a:p>
            <a:endParaRPr lang="nl-NL" dirty="0"/>
          </a:p>
        </p:txBody>
      </p:sp>
      <p:pic>
        <p:nvPicPr>
          <p:cNvPr id="3074" name="Picture 2" descr="Nieuw Coronavirus (Ziekte: COVID-19, Virus: SARS-CoV-2) | Coronavirus  Covid-19">
            <a:extLst>
              <a:ext uri="{FF2B5EF4-FFF2-40B4-BE49-F238E27FC236}">
                <a16:creationId xmlns:a16="http://schemas.microsoft.com/office/drawing/2014/main" id="{84A34324-C2E5-4B64-9924-2B88FDE6F4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8" r="14335" b="3"/>
          <a:stretch/>
        </p:blipFill>
        <p:spPr bwMode="auto">
          <a:xfrm>
            <a:off x="7958352" y="-5970"/>
            <a:ext cx="4233648" cy="3434971"/>
          </a:xfrm>
          <a:custGeom>
            <a:avLst/>
            <a:gdLst/>
            <a:ahLst/>
            <a:cxnLst/>
            <a:rect l="l" t="t" r="r" b="b"/>
            <a:pathLst>
              <a:path w="4233648" h="3434971">
                <a:moveTo>
                  <a:pt x="1032308" y="0"/>
                </a:moveTo>
                <a:lnTo>
                  <a:pt x="4233648" y="0"/>
                </a:lnTo>
                <a:lnTo>
                  <a:pt x="4233648" y="3434971"/>
                </a:lnTo>
                <a:lnTo>
                  <a:pt x="0" y="343497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bola Virus Ebola Virus Macro Photography: stockillustratie 221914834">
            <a:extLst>
              <a:ext uri="{FF2B5EF4-FFF2-40B4-BE49-F238E27FC236}">
                <a16:creationId xmlns:a16="http://schemas.microsoft.com/office/drawing/2014/main" id="{8E6A4834-FE1C-465E-868B-6D450C72A8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6" r="-3" b="8808"/>
          <a:stretch/>
        </p:blipFill>
        <p:spPr bwMode="auto">
          <a:xfrm>
            <a:off x="6931629" y="3422376"/>
            <a:ext cx="5260371" cy="3527063"/>
          </a:xfrm>
          <a:custGeom>
            <a:avLst/>
            <a:gdLst/>
            <a:ahLst/>
            <a:cxnLst/>
            <a:rect l="l" t="t" r="r" b="b"/>
            <a:pathLst>
              <a:path w="5260371" h="3434971">
                <a:moveTo>
                  <a:pt x="1028714" y="0"/>
                </a:moveTo>
                <a:lnTo>
                  <a:pt x="5260371" y="0"/>
                </a:lnTo>
                <a:lnTo>
                  <a:pt x="5260371" y="3434971"/>
                </a:lnTo>
                <a:lnTo>
                  <a:pt x="0" y="342301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3F47F83-8728-4E0D-BDE6-2C09A035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95228" y="0"/>
            <a:ext cx="532263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055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BF9B1B-2266-44A6-B26C-149A9AF2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79" y="114300"/>
            <a:ext cx="10536865" cy="1801257"/>
          </a:xfrm>
        </p:spPr>
        <p:txBody>
          <a:bodyPr/>
          <a:lstStyle/>
          <a:p>
            <a:pPr algn="ctr"/>
            <a:r>
              <a:rPr lang="nl-NL" dirty="0"/>
              <a:t>Wat is een virus?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CB8307-AB8B-4EBE-806F-5ED076B7D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20187"/>
            <a:ext cx="9906000" cy="4024424"/>
          </a:xfrm>
        </p:spPr>
        <p:txBody>
          <a:bodyPr/>
          <a:lstStyle/>
          <a:p>
            <a:endParaRPr lang="nl-NL" dirty="0">
              <a:ea typeface="+mn-lt"/>
              <a:cs typeface="+mn-lt"/>
            </a:endParaRPr>
          </a:p>
          <a:p>
            <a:endParaRPr lang="nl-NL" dirty="0"/>
          </a:p>
        </p:txBody>
      </p:sp>
      <p:pic>
        <p:nvPicPr>
          <p:cNvPr id="4" name="Onlinemedia 3" title="Wat is het verschil tussen een virus en een bacterie?">
            <a:hlinkClick r:id="" action="ppaction://media"/>
            <a:extLst>
              <a:ext uri="{FF2B5EF4-FFF2-40B4-BE49-F238E27FC236}">
                <a16:creationId xmlns:a16="http://schemas.microsoft.com/office/drawing/2014/main" id="{5F331636-C22A-49F1-91B0-C5C5C3D601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78635" y="1445977"/>
            <a:ext cx="8634730" cy="487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18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10637</TotalTime>
  <Words>1148</Words>
  <Application>Microsoft Office PowerPoint</Application>
  <PresentationFormat>Breedbeeld</PresentationFormat>
  <Paragraphs>211</Paragraphs>
  <Slides>23</Slides>
  <Notes>4</Notes>
  <HiddenSlides>0</HiddenSlides>
  <MMClips>3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Univers Condensed Light</vt:lpstr>
      <vt:lpstr>Walbaum Display Light</vt:lpstr>
      <vt:lpstr>AngleLinesVTI</vt:lpstr>
      <vt:lpstr>Microbiologie</vt:lpstr>
      <vt:lpstr>Even herhalen…: </vt:lpstr>
      <vt:lpstr>PowerPoint-presentatie</vt:lpstr>
      <vt:lpstr>Leerdoelen</vt:lpstr>
      <vt:lpstr>Leerdoelen</vt:lpstr>
      <vt:lpstr>Les onderwerpen:</vt:lpstr>
      <vt:lpstr>Hoeveel virussen kennen we? </vt:lpstr>
      <vt:lpstr>Wat is een virus? </vt:lpstr>
      <vt:lpstr>Wat is een virus? </vt:lpstr>
      <vt:lpstr>Wat is een virus? </vt:lpstr>
      <vt:lpstr>Eenvoudig organisme of niet?</vt:lpstr>
      <vt:lpstr>Bacterie vs. virus</vt:lpstr>
      <vt:lpstr>Vraag: </vt:lpstr>
      <vt:lpstr>Bouw van een virus</vt:lpstr>
      <vt:lpstr>Vermeerdering van een virus</vt:lpstr>
      <vt:lpstr>Vraag: </vt:lpstr>
      <vt:lpstr>Vermeerdering van een virus</vt:lpstr>
      <vt:lpstr>Vraag: </vt:lpstr>
      <vt:lpstr>Vacineren</vt:lpstr>
      <vt:lpstr>opdracht</vt:lpstr>
      <vt:lpstr>Feedback</vt:lpstr>
      <vt:lpstr>Data </vt:lpstr>
      <vt:lpstr>Afsluiting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Microbiologie</dc:title>
  <dc:creator>rianne zijlstra</dc:creator>
  <cp:lastModifiedBy>rianne zijlstra</cp:lastModifiedBy>
  <cp:revision>13</cp:revision>
  <dcterms:created xsi:type="dcterms:W3CDTF">2022-02-10T14:55:09Z</dcterms:created>
  <dcterms:modified xsi:type="dcterms:W3CDTF">2022-03-14T10:35:40Z</dcterms:modified>
</cp:coreProperties>
</file>